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414" r:id="rId4"/>
    <p:sldId id="294" r:id="rId5"/>
    <p:sldId id="374" r:id="rId6"/>
    <p:sldId id="378" r:id="rId7"/>
    <p:sldId id="415" r:id="rId8"/>
    <p:sldId id="421" r:id="rId9"/>
    <p:sldId id="417" r:id="rId10"/>
    <p:sldId id="340" r:id="rId11"/>
    <p:sldId id="383" r:id="rId12"/>
    <p:sldId id="384" r:id="rId13"/>
    <p:sldId id="391" r:id="rId14"/>
    <p:sldId id="419" r:id="rId15"/>
    <p:sldId id="400" r:id="rId16"/>
    <p:sldId id="403" r:id="rId17"/>
    <p:sldId id="407" r:id="rId18"/>
    <p:sldId id="405" r:id="rId19"/>
    <p:sldId id="402" r:id="rId20"/>
    <p:sldId id="416" r:id="rId21"/>
    <p:sldId id="397" r:id="rId22"/>
    <p:sldId id="406" r:id="rId23"/>
    <p:sldId id="393" r:id="rId24"/>
    <p:sldId id="394" r:id="rId25"/>
    <p:sldId id="410" r:id="rId26"/>
    <p:sldId id="413" r:id="rId27"/>
    <p:sldId id="409" r:id="rId28"/>
    <p:sldId id="408" r:id="rId29"/>
    <p:sldId id="412" r:id="rId30"/>
    <p:sldId id="411" r:id="rId31"/>
    <p:sldId id="420" r:id="rId32"/>
    <p:sldId id="396" r:id="rId33"/>
    <p:sldId id="258" r:id="rId3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chimiak Jacek" initials="" lastIdx="6" clrIdx="0"/>
  <p:cmAuthor id="1" name="Koziej Paweł" initials="" lastIdx="7" clrIdx="1"/>
  <p:cmAuthor id="2" name="Skowroński Paweł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D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0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5A439F-B22E-4C15-B855-9AE712FFB213}" type="datetimeFigureOut">
              <a:rPr lang="pl-PL"/>
              <a:pPr>
                <a:defRPr/>
              </a:pPr>
              <a:t>2014-09-09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B3A2F5-620C-4A0F-B23E-22CC8DF1A42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.andrzejczak\Downloads\Empatia\2013-02-08 ppt\prezentacj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572008"/>
            <a:ext cx="4143404" cy="785818"/>
          </a:xfrm>
        </p:spPr>
        <p:txBody>
          <a:bodyPr>
            <a:normAutofit/>
          </a:bodyPr>
          <a:lstStyle>
            <a:lvl1pPr>
              <a:defRPr lang="pl-PL" sz="1600" b="1" i="0" baseline="0" smtClean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quarter" idx="10"/>
          </p:nvPr>
        </p:nvSpPr>
        <p:spPr>
          <a:xfrm>
            <a:off x="428596" y="5429264"/>
            <a:ext cx="4143375" cy="785812"/>
          </a:xfrm>
        </p:spPr>
        <p:txBody>
          <a:bodyPr anchor="ctr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.andrzejczak\Downloads\Empatia\2013-02-08 ppt\prezentacj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sz="quarter" idx="10"/>
          </p:nvPr>
        </p:nvSpPr>
        <p:spPr>
          <a:xfrm>
            <a:off x="714375" y="1428750"/>
            <a:ext cx="7786688" cy="4429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zą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.andrzejczak\Downloads\Empatia\2013-02-08 ppt\prezentacja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13"/>
            <a:ext cx="9144000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48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83CD7-28CB-472D-8062-145AC3C476B0}" type="datetimeFigureOut">
              <a:rPr lang="pl-PL"/>
              <a:pPr>
                <a:defRPr/>
              </a:pPr>
              <a:t>2014-09-09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0784C-9A7F-489D-B276-7B14014AC0F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zt.mpips.gov.pl/mzt-app-we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ytuł 1"/>
          <p:cNvSpPr>
            <a:spLocks noGrp="1"/>
          </p:cNvSpPr>
          <p:nvPr>
            <p:ph type="ctrTitle"/>
          </p:nvPr>
        </p:nvSpPr>
        <p:spPr>
          <a:xfrm>
            <a:off x="428625" y="4437063"/>
            <a:ext cx="4143375" cy="2160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1400" dirty="0">
                <a:latin typeface="Arial" charset="0"/>
              </a:rPr>
              <a:t>Podłączanie Systemów Dziedzinowych Jednostek Terenowych  do Centralnego Systemu Zabezpieczenia </a:t>
            </a:r>
            <a:r>
              <a:rPr sz="1400" dirty="0">
                <a:latin typeface="Arial" charset="0"/>
              </a:rPr>
              <a:t>Społecznego</a:t>
            </a:r>
            <a:br>
              <a:rPr sz="1400" dirty="0">
                <a:latin typeface="Arial" charset="0"/>
              </a:rPr>
            </a:br>
            <a:r>
              <a:rPr sz="1400" dirty="0">
                <a:latin typeface="Arial" charset="0"/>
              </a:rPr>
              <a:t/>
            </a:r>
            <a:br>
              <a:rPr sz="1400" dirty="0">
                <a:latin typeface="Arial" charset="0"/>
              </a:rPr>
            </a:br>
            <a:r>
              <a:rPr sz="1400" dirty="0">
                <a:latin typeface="Arial" charset="0"/>
              </a:rPr>
              <a:t>KRAKÓW</a:t>
            </a:r>
            <a:br>
              <a:rPr sz="1400" dirty="0">
                <a:latin typeface="Arial" charset="0"/>
              </a:rPr>
            </a:br>
            <a:r>
              <a:rPr sz="1400" dirty="0">
                <a:latin typeface="Arial" charset="0"/>
              </a:rPr>
              <a:t/>
            </a:r>
            <a:br>
              <a:rPr sz="1400" dirty="0">
                <a:latin typeface="Arial" charset="0"/>
              </a:rPr>
            </a:br>
            <a:r>
              <a:rPr sz="1400" dirty="0">
                <a:latin typeface="Arial" charset="0"/>
              </a:rPr>
              <a:t>Paweł Skowroński</a:t>
            </a:r>
            <a:br>
              <a:rPr sz="1400" dirty="0">
                <a:latin typeface="Arial" charset="0"/>
              </a:rPr>
            </a:br>
            <a:r>
              <a:rPr sz="1400" dirty="0" err="1">
                <a:latin typeface="Arial" charset="0"/>
              </a:rPr>
              <a:t>Asseco</a:t>
            </a:r>
            <a:r>
              <a:rPr sz="1400" dirty="0">
                <a:latin typeface="Arial" charset="0"/>
              </a:rPr>
              <a:t> Poland S.A.</a:t>
            </a:r>
            <a:br>
              <a:rPr sz="1400" dirty="0">
                <a:latin typeface="Arial" charset="0"/>
              </a:rPr>
            </a:br>
            <a:r>
              <a:rPr sz="1400" dirty="0">
                <a:latin typeface="Arial" charset="0"/>
              </a:rPr>
              <a:t/>
            </a:r>
            <a:br>
              <a:rPr sz="1400" dirty="0">
                <a:latin typeface="Arial" charset="0"/>
              </a:rPr>
            </a:br>
            <a:r>
              <a:rPr sz="1400" dirty="0">
                <a:latin typeface="Arial" charset="0"/>
              </a:rPr>
              <a:t>08 wrzesień 2014</a:t>
            </a:r>
            <a:endParaRPr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714375" y="1428750"/>
            <a:ext cx="8105775" cy="4429125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defRPr/>
            </a:pPr>
            <a:r>
              <a:rPr lang="pl-PL" b="1" dirty="0" smtClean="0"/>
              <a:t>Procedura </a:t>
            </a:r>
            <a:r>
              <a:rPr lang="pl-PL" b="1" dirty="0"/>
              <a:t>podłączania JT do </a:t>
            </a:r>
            <a:r>
              <a:rPr lang="pl-PL" b="1" dirty="0" smtClean="0"/>
              <a:t>CSIZS</a:t>
            </a:r>
          </a:p>
          <a:p>
            <a:pPr marL="0" indent="0">
              <a:defRPr/>
            </a:pPr>
            <a:endParaRPr lang="pl-PL" dirty="0" smtClean="0"/>
          </a:p>
          <a:p>
            <a:pPr marL="0" indent="0">
              <a:defRPr/>
            </a:pPr>
            <a:endParaRPr lang="pl-P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obsługa zgłoszeń związanych z błędami/problemami w funkcjonowaniu zintegrowanych z CSIZS SD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proces </a:t>
            </a:r>
            <a:r>
              <a:rPr lang="pl-PL" sz="2000" dirty="0"/>
              <a:t>podłączania JT do CSIZS </a:t>
            </a:r>
            <a:r>
              <a:rPr lang="pl-PL" sz="2000" dirty="0" smtClean="0"/>
              <a:t>- zadania administratora lokalnego </a:t>
            </a:r>
            <a:r>
              <a:rPr lang="pl-PL" sz="2000" dirty="0"/>
              <a:t>w procesie </a:t>
            </a:r>
            <a:r>
              <a:rPr lang="pl-PL" sz="2000" dirty="0" smtClean="0"/>
              <a:t>podłączania JT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platforma e-</a:t>
            </a:r>
            <a:r>
              <a:rPr lang="pl-PL" sz="2000" dirty="0" err="1" smtClean="0"/>
              <a:t>learningowa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229600" cy="367188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pl-PL" sz="2800" b="1" dirty="0"/>
              <a:t>Wsparcie użytkowników </a:t>
            </a:r>
            <a:r>
              <a:rPr lang="pl-PL" sz="2800" b="1" dirty="0" smtClean="0"/>
              <a:t>CSIZS</a:t>
            </a:r>
          </a:p>
          <a:p>
            <a:pPr marL="0" indent="0">
              <a:buFont typeface="Arial" charset="0"/>
              <a:buNone/>
              <a:defRPr/>
            </a:pPr>
            <a:endParaRPr lang="pl-PL" sz="2000" b="1" dirty="0"/>
          </a:p>
          <a:p>
            <a:pPr marL="457200" indent="-457200">
              <a:buFont typeface="Arial" charset="0"/>
              <a:buNone/>
              <a:defRPr/>
            </a:pPr>
            <a:r>
              <a:rPr lang="pl-PL" sz="2400" dirty="0" smtClean="0"/>
              <a:t>Tryb</a:t>
            </a:r>
            <a:r>
              <a:rPr lang="pl-PL" sz="2400" dirty="0"/>
              <a:t>: w dni robocze, w godzinach </a:t>
            </a:r>
            <a:r>
              <a:rPr lang="pl-PL" sz="2400" b="1" dirty="0"/>
              <a:t>od 7:30 do 18:30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pl-PL" sz="2400" dirty="0"/>
              <a:t>Sposób: kontakt z  tel. z Centrum Wsparcia Użytkowników </a:t>
            </a:r>
            <a:r>
              <a:rPr lang="pl-PL" sz="2400" dirty="0" smtClean="0"/>
              <a:t>CSIZS:</a:t>
            </a:r>
          </a:p>
          <a:p>
            <a:pPr marL="457200" indent="-457200">
              <a:buFont typeface="Arial" charset="0"/>
              <a:buNone/>
              <a:defRPr/>
            </a:pPr>
            <a:endParaRPr lang="pl-PL" sz="1600" dirty="0" smtClean="0"/>
          </a:p>
          <a:p>
            <a:pPr marL="457200" indent="-457200" algn="ctr">
              <a:buFont typeface="Arial" charset="0"/>
              <a:buNone/>
              <a:defRPr/>
            </a:pPr>
            <a:r>
              <a:rPr lang="pl-PL" sz="8000" dirty="0" smtClean="0">
                <a:solidFill>
                  <a:srgbClr val="FF0000"/>
                </a:solidFill>
              </a:rPr>
              <a:t> </a:t>
            </a:r>
            <a:r>
              <a:rPr lang="pl-PL" sz="8000" dirty="0">
                <a:solidFill>
                  <a:srgbClr val="FF0000"/>
                </a:solidFill>
              </a:rPr>
              <a:t>(</a:t>
            </a:r>
            <a:r>
              <a:rPr lang="pl-PL" sz="8000" b="1" dirty="0">
                <a:solidFill>
                  <a:srgbClr val="FF0000"/>
                </a:solidFill>
              </a:rPr>
              <a:t>42) 230 29 19</a:t>
            </a:r>
          </a:p>
          <a:p>
            <a:pPr>
              <a:buFont typeface="Arial" charset="0"/>
              <a:buNone/>
              <a:defRPr/>
            </a:pPr>
            <a:endParaRPr lang="pl-PL" sz="1600" dirty="0" smtClean="0"/>
          </a:p>
          <a:p>
            <a:pPr>
              <a:defRPr/>
            </a:pPr>
            <a:endParaRPr lang="pl-PL" sz="1600" dirty="0" smtClean="0"/>
          </a:p>
        </p:txBody>
      </p:sp>
      <p:sp>
        <p:nvSpPr>
          <p:cNvPr id="16386" name="Prostokąt 2"/>
          <p:cNvSpPr>
            <a:spLocks noChangeArrowheads="1"/>
          </p:cNvSpPr>
          <p:nvPr/>
        </p:nvSpPr>
        <p:spPr bwMode="auto">
          <a:xfrm>
            <a:off x="3203575" y="188913"/>
            <a:ext cx="5778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/>
              <a:t>Usługi Helpdesk systemu CSIZS – </a:t>
            </a:r>
          </a:p>
          <a:p>
            <a:r>
              <a:rPr lang="pl-PL" sz="2800"/>
              <a:t>administratorzy lokalni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/>
          </p:cNvSpPr>
          <p:nvPr/>
        </p:nvSpPr>
        <p:spPr bwMode="auto">
          <a:xfrm>
            <a:off x="1835150" y="260350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JT: proces i zadania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288" y="1916113"/>
            <a:ext cx="8424862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t">
              <a:defRPr/>
            </a:pPr>
            <a:r>
              <a:rPr lang="pl-PL" sz="3600" dirty="0">
                <a:latin typeface="+mn-lt"/>
              </a:rPr>
              <a:t>1. Zgłoszenie JT do </a:t>
            </a:r>
            <a:r>
              <a:rPr lang="pl-PL" sz="3600" dirty="0">
                <a:latin typeface="+mn-lt"/>
              </a:rPr>
              <a:t>podłączenia </a:t>
            </a:r>
            <a:endParaRPr lang="pl-PL" sz="3600" dirty="0">
              <a:latin typeface="+mn-lt"/>
            </a:endParaRPr>
          </a:p>
          <a:p>
            <a:pPr fontAlgn="t">
              <a:defRPr/>
            </a:pPr>
            <a:r>
              <a:rPr lang="pl-PL" sz="3600" dirty="0">
                <a:latin typeface="+mn-lt"/>
              </a:rPr>
              <a:t>2. Przyjęcie pakietu startowego </a:t>
            </a:r>
          </a:p>
          <a:p>
            <a:pPr fontAlgn="auto">
              <a:defRPr/>
            </a:pPr>
            <a:r>
              <a:rPr lang="pl-PL" sz="3600" dirty="0">
                <a:latin typeface="+mn-lt"/>
              </a:rPr>
              <a:t>3. Zarządzanie użytkownikami – MZT</a:t>
            </a:r>
          </a:p>
          <a:p>
            <a:pPr fontAlgn="t">
              <a:defRPr/>
            </a:pPr>
            <a:r>
              <a:rPr lang="pl-PL" sz="3600" dirty="0">
                <a:latin typeface="+mn-lt"/>
              </a:rPr>
              <a:t>4. Podłączenie SD JT do CSIZS</a:t>
            </a:r>
          </a:p>
          <a:p>
            <a:pPr fontAlgn="t">
              <a:defRPr/>
            </a:pPr>
            <a:r>
              <a:rPr lang="pl-PL" sz="3600" dirty="0">
                <a:latin typeface="+mn-lt"/>
              </a:rPr>
              <a:t>5. Konfiguracja OTM</a:t>
            </a:r>
          </a:p>
          <a:p>
            <a:pPr fontAlgn="auto">
              <a:defRPr/>
            </a:pPr>
            <a:r>
              <a:rPr lang="pl-PL" sz="3600" dirty="0">
                <a:latin typeface="+mn-lt"/>
              </a:rPr>
              <a:t>6. Platforma e-</a:t>
            </a:r>
            <a:r>
              <a:rPr lang="pl-PL" sz="3600" dirty="0" err="1">
                <a:latin typeface="+mn-lt"/>
              </a:rPr>
              <a:t>learningowa</a:t>
            </a:r>
            <a:r>
              <a:rPr lang="pl-PL" sz="3600" dirty="0">
                <a:latin typeface="+mn-lt"/>
              </a:rPr>
              <a:t> </a:t>
            </a:r>
            <a:r>
              <a:rPr lang="pl-PL" sz="3600" dirty="0">
                <a:latin typeface="+mn-lt"/>
              </a:rPr>
              <a:t>OTM</a:t>
            </a:r>
          </a:p>
          <a:p>
            <a:pPr fontAlgn="auto">
              <a:defRPr/>
            </a:pPr>
            <a:r>
              <a:rPr lang="pl-PL" sz="3600" dirty="0">
                <a:latin typeface="+mn-lt"/>
              </a:rPr>
              <a:t>7. Informacji </a:t>
            </a:r>
            <a:r>
              <a:rPr lang="pl-PL" sz="3600" dirty="0">
                <a:latin typeface="+mn-lt"/>
              </a:rPr>
              <a:t>o wyniku </a:t>
            </a:r>
            <a:r>
              <a:rPr lang="pl-PL" sz="3600" dirty="0">
                <a:latin typeface="+mn-lt"/>
              </a:rPr>
              <a:t>podłączenia SD JT</a:t>
            </a:r>
            <a:endParaRPr lang="pl-PL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 txBox="1">
            <a:spLocks/>
          </p:cNvSpPr>
          <p:nvPr/>
        </p:nvSpPr>
        <p:spPr bwMode="auto">
          <a:xfrm>
            <a:off x="1835150" y="260350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JT: zadania Administratora Lokalnego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611188" y="1484313"/>
            <a:ext cx="7786687" cy="2736850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pl-PL" sz="3600" u="sng" dirty="0" smtClean="0"/>
              <a:t> Zgłoszenie SD JT do podłączenia</a:t>
            </a:r>
          </a:p>
          <a:p>
            <a:pPr marL="0" indent="0">
              <a:defRPr/>
            </a:pPr>
            <a:endParaRPr lang="pl-PL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800" dirty="0" smtClean="0"/>
              <a:t>Jednostka </a:t>
            </a:r>
            <a:r>
              <a:rPr lang="pl-PL" sz="2800" dirty="0"/>
              <a:t>Terenowa (JT) posiada zainstalowany system dziedzinowy (SD) </a:t>
            </a:r>
            <a:r>
              <a:rPr lang="pl-PL" sz="2800" dirty="0" smtClean="0"/>
              <a:t>umożliwiający współpracę </a:t>
            </a:r>
            <a:r>
              <a:rPr lang="pl-PL" sz="2800" dirty="0"/>
              <a:t>z </a:t>
            </a:r>
            <a:r>
              <a:rPr lang="pl-PL" sz="2800" dirty="0" smtClean="0"/>
              <a:t>CSIZS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800" dirty="0" smtClean="0"/>
              <a:t>System </a:t>
            </a:r>
            <a:r>
              <a:rPr lang="pl-PL" sz="2800" dirty="0"/>
              <a:t>dziedzinowy</a:t>
            </a:r>
            <a:r>
              <a:rPr lang="pl-PL" sz="2800" dirty="0" smtClean="0"/>
              <a:t>, </a:t>
            </a:r>
            <a:r>
              <a:rPr lang="pl-PL" sz="2800" dirty="0"/>
              <a:t>zakończył z wynikiem pozytywnym </a:t>
            </a:r>
            <a:r>
              <a:rPr lang="pl-PL" sz="2800" dirty="0" smtClean="0"/>
              <a:t>okres </a:t>
            </a:r>
            <a:r>
              <a:rPr lang="pl-PL" sz="2800" dirty="0"/>
              <a:t>pracy bez podłączenia do </a:t>
            </a:r>
            <a:r>
              <a:rPr lang="pl-PL" sz="2800" dirty="0" smtClean="0"/>
              <a:t>CSIZS</a:t>
            </a:r>
            <a:endParaRPr lang="pl-PL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800" dirty="0"/>
              <a:t>Jednostka Terenowa spełnia wytyczne </a:t>
            </a:r>
            <a:r>
              <a:rPr lang="pl-PL" sz="2800" dirty="0" smtClean="0"/>
              <a:t>organizacyjno-techniczne </a:t>
            </a:r>
            <a:r>
              <a:rPr lang="pl-PL" sz="2800" dirty="0"/>
              <a:t>podłączenia systemu dziedzinowego do </a:t>
            </a:r>
            <a:r>
              <a:rPr lang="pl-PL" sz="2800" dirty="0" smtClean="0"/>
              <a:t>CSIZS.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" name="Object 62"/>
          <p:cNvGraphicFramePr>
            <a:graphicFrameLocks noChangeAspect="1"/>
          </p:cNvGraphicFramePr>
          <p:nvPr/>
        </p:nvGraphicFramePr>
        <p:xfrm>
          <a:off x="3986213" y="328613"/>
          <a:ext cx="4157662" cy="5472112"/>
        </p:xfrm>
        <a:graphic>
          <a:graphicData uri="http://schemas.openxmlformats.org/presentationml/2006/ole">
            <p:oleObj spid="_x0000_s1086" name="Document" r:id="rId3" imgW="5902509" imgH="77650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/>
          </p:cNvSpPr>
          <p:nvPr/>
        </p:nvSpPr>
        <p:spPr bwMode="auto">
          <a:xfrm>
            <a:off x="1835150" y="260350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  <p:sp>
        <p:nvSpPr>
          <p:cNvPr id="5" name="Prostokąt 4"/>
          <p:cNvSpPr/>
          <p:nvPr/>
        </p:nvSpPr>
        <p:spPr>
          <a:xfrm>
            <a:off x="827088" y="1628775"/>
            <a:ext cx="7921625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pl-PL" sz="2800" u="sng" dirty="0"/>
              <a:t>Przyjęcie od </a:t>
            </a:r>
            <a:r>
              <a:rPr lang="pl-PL" sz="2800" u="sng" dirty="0"/>
              <a:t>Administratora wojewódzkiego </a:t>
            </a:r>
            <a:r>
              <a:rPr lang="pl-PL" sz="2800" u="sng" dirty="0"/>
              <a:t>informacji umożliwiających </a:t>
            </a:r>
            <a:r>
              <a:rPr lang="pl-PL" sz="2800" u="sng" dirty="0"/>
              <a:t>podłączenie systemu dziedzinowego JT do </a:t>
            </a:r>
            <a:r>
              <a:rPr lang="pl-PL" sz="2800" u="sng" dirty="0"/>
              <a:t>CSIZS, </a:t>
            </a:r>
            <a:r>
              <a:rPr lang="pl-PL" sz="2800" u="sng" dirty="0"/>
              <a:t>tj</a:t>
            </a:r>
            <a:r>
              <a:rPr lang="pl-PL" sz="2800" u="sng" dirty="0"/>
              <a:t>.:</a:t>
            </a:r>
          </a:p>
          <a:p>
            <a:pPr>
              <a:defRPr/>
            </a:pPr>
            <a:endParaRPr lang="pl-PL" sz="28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Konto </a:t>
            </a:r>
            <a:r>
              <a:rPr lang="pl-PL" sz="2000" dirty="0"/>
              <a:t>administratora lokalnego</a:t>
            </a:r>
            <a:r>
              <a:rPr lang="pl-PL" sz="2000" dirty="0"/>
              <a:t>:</a:t>
            </a:r>
          </a:p>
          <a:p>
            <a:pPr lvl="1">
              <a:defRPr/>
            </a:pPr>
            <a:r>
              <a:rPr lang="pl-PL" sz="2000" dirty="0"/>
              <a:t>	</a:t>
            </a:r>
            <a:r>
              <a:rPr lang="pl-PL" sz="2000" dirty="0"/>
              <a:t>	 </a:t>
            </a:r>
            <a:r>
              <a:rPr lang="pl-PL" sz="2000" dirty="0"/>
              <a:t>Login (Nazwę użytkownika) i Hasło tymczasowe,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Certyfikat </a:t>
            </a:r>
            <a:r>
              <a:rPr lang="pl-PL" sz="2000" dirty="0"/>
              <a:t>konieczny do działania </a:t>
            </a:r>
            <a:r>
              <a:rPr lang="pl-PL" sz="2000" dirty="0"/>
              <a:t>SD we </a:t>
            </a:r>
            <a:r>
              <a:rPr lang="pl-PL" sz="2000" dirty="0"/>
              <a:t>współpracy z </a:t>
            </a:r>
            <a:r>
              <a:rPr lang="pl-PL" sz="2000" dirty="0"/>
              <a:t>CSIZS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Adresy usług CSIZS: 	</a:t>
            </a:r>
            <a:r>
              <a:rPr lang="pl-PL" sz="2000" b="1" u="sng" dirty="0">
                <a:solidFill>
                  <a:srgbClr val="0070C0"/>
                </a:solidFill>
              </a:rPr>
              <a:t>https</a:t>
            </a:r>
            <a:r>
              <a:rPr lang="pl-PL" sz="2000" b="1" u="sng" dirty="0">
                <a:solidFill>
                  <a:srgbClr val="0070C0"/>
                </a:solidFill>
              </a:rPr>
              <a:t>://ws.mpips.gov.pl</a:t>
            </a:r>
            <a:endParaRPr lang="pl-PL" sz="2000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Adres modułu zarządzania użytkownikami PI-MZT</a:t>
            </a:r>
          </a:p>
          <a:p>
            <a:pPr lvl="1" algn="ctr">
              <a:defRPr/>
            </a:pPr>
            <a:r>
              <a:rPr lang="pl-PL" sz="2000" b="1" u="sng" dirty="0">
                <a:solidFill>
                  <a:srgbClr val="0070C0"/>
                </a:solidFill>
              </a:rPr>
              <a:t>https</a:t>
            </a:r>
            <a:r>
              <a:rPr lang="pl-PL" sz="2000" b="1" u="sng" dirty="0">
                <a:solidFill>
                  <a:srgbClr val="0070C0"/>
                </a:solidFill>
              </a:rPr>
              <a:t>://</a:t>
            </a:r>
            <a:r>
              <a:rPr lang="pl-PL" sz="2000" b="1" u="sng" dirty="0">
                <a:solidFill>
                  <a:srgbClr val="0070C0"/>
                </a:solidFill>
              </a:rPr>
              <a:t>mzt.mpips.gov.pl/mzt-app-web</a:t>
            </a:r>
            <a:endParaRPr lang="pl-PL" sz="2000" b="1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Adres </a:t>
            </a:r>
            <a:r>
              <a:rPr lang="pl-PL" sz="2000" dirty="0"/>
              <a:t>platformy </a:t>
            </a:r>
            <a:r>
              <a:rPr lang="pl-PL" sz="2000" dirty="0"/>
              <a:t>e-</a:t>
            </a:r>
            <a:r>
              <a:rPr lang="pl-PL" sz="2000" dirty="0" err="1"/>
              <a:t>Learningowej</a:t>
            </a:r>
            <a:endParaRPr lang="pl-PL" sz="2000" dirty="0"/>
          </a:p>
          <a:p>
            <a:pPr lvl="1" algn="ctr">
              <a:defRPr/>
            </a:pPr>
            <a:r>
              <a:rPr lang="pl-PL" sz="2000" b="1" u="sng" dirty="0">
                <a:solidFill>
                  <a:srgbClr val="0070C0"/>
                </a:solidFill>
              </a:rPr>
              <a:t>https://elearning.mpips.gov.pl/</a:t>
            </a:r>
            <a:endParaRPr lang="pl-PL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650" y="1484313"/>
            <a:ext cx="7858125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pl-PL" sz="2800" dirty="0"/>
              <a:t>Zarządzanie użytkownikami JT w CSIZS</a:t>
            </a:r>
          </a:p>
          <a:p>
            <a:pPr>
              <a:defRPr/>
            </a:pPr>
            <a:endParaRPr lang="pl-PL" sz="2800" u="sng" dirty="0">
              <a:hlinkClick r:id="rId2"/>
            </a:endParaRPr>
          </a:p>
          <a:p>
            <a:pPr algn="ctr">
              <a:defRPr/>
            </a:pPr>
            <a:r>
              <a:rPr lang="pl-PL" sz="3200" b="1" dirty="0"/>
              <a:t> </a:t>
            </a:r>
            <a:r>
              <a:rPr lang="pl-PL" sz="3200" b="1" dirty="0">
                <a:solidFill>
                  <a:srgbClr val="0070C0"/>
                </a:solidFill>
              </a:rPr>
              <a:t>https:/mzt.mpips.gov.pl/mzt-app-web</a:t>
            </a:r>
            <a:endParaRPr lang="pl-PL" sz="32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pl-PL" dirty="0"/>
          </a:p>
        </p:txBody>
      </p:sp>
      <p:sp>
        <p:nvSpPr>
          <p:cNvPr id="22530" name="Rectangle 2"/>
          <p:cNvSpPr txBox="1">
            <a:spLocks/>
          </p:cNvSpPr>
          <p:nvPr/>
        </p:nvSpPr>
        <p:spPr bwMode="auto">
          <a:xfrm>
            <a:off x="2627313" y="260350"/>
            <a:ext cx="5986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  <p:pic>
        <p:nvPicPr>
          <p:cNvPr id="22531" name="Obraz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3424238"/>
            <a:ext cx="7710487" cy="2308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684213" y="1447800"/>
            <a:ext cx="8208962" cy="4573588"/>
          </a:xfrm>
        </p:spPr>
        <p:txBody>
          <a:bodyPr/>
          <a:lstStyle/>
          <a:p>
            <a:pPr lvl="2"/>
            <a:r>
              <a:rPr lang="pl-PL" sz="2800" smtClean="0"/>
              <a:t>konta użytkowników Oprogramowania Terminali Mobilnych o roli  „OTM_USER”</a:t>
            </a:r>
          </a:p>
          <a:p>
            <a:pPr lvl="2"/>
            <a:endParaRPr lang="pl-PL" sz="2800" smtClean="0"/>
          </a:p>
          <a:p>
            <a:pPr lvl="2"/>
            <a:r>
              <a:rPr lang="pl-PL" sz="2800" smtClean="0"/>
              <a:t>konta użytkowników dla dostępu do Portalu Informacyjno-Usługowego </a:t>
            </a:r>
          </a:p>
          <a:p>
            <a:pPr lvl="2"/>
            <a:endParaRPr lang="pl-PL" sz="2800" smtClean="0"/>
          </a:p>
          <a:p>
            <a:pPr lvl="2"/>
            <a:r>
              <a:rPr lang="pl-PL" sz="2800" smtClean="0"/>
              <a:t>zarządzanie użytkownikami (blokowanie, wymuszenie zmiany hasła)</a:t>
            </a:r>
          </a:p>
        </p:txBody>
      </p:sp>
      <p:sp>
        <p:nvSpPr>
          <p:cNvPr id="23554" name="Rectangle 2"/>
          <p:cNvSpPr txBox="1">
            <a:spLocks/>
          </p:cNvSpPr>
          <p:nvPr/>
        </p:nvSpPr>
        <p:spPr bwMode="auto">
          <a:xfrm>
            <a:off x="2627313" y="260350"/>
            <a:ext cx="5986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zawartości 2"/>
          <p:cNvSpPr txBox="1">
            <a:spLocks/>
          </p:cNvSpPr>
          <p:nvPr/>
        </p:nvSpPr>
        <p:spPr bwMode="auto">
          <a:xfrm>
            <a:off x="755650" y="1403350"/>
            <a:ext cx="77152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Font typeface="Calibri" pitchFamily="34" charset="0"/>
              <a:buAutoNum type="arabicPeriod" startAt="4"/>
            </a:pPr>
            <a:r>
              <a:rPr lang="pl-PL" sz="3200" u="sng">
                <a:latin typeface="Calibri" pitchFamily="34" charset="0"/>
              </a:rPr>
              <a:t>Podłączenie systemu dziedzinowego JT do CSIZS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pl-PL" sz="2800">
                <a:latin typeface="Calibri" pitchFamily="34" charset="0"/>
              </a:rPr>
              <a:t>Weryfikacja wersji SD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pl-PL" sz="3200" b="1">
                <a:latin typeface="Calibri" pitchFamily="34" charset="0"/>
              </a:rPr>
              <a:t>Synchronizacja czasu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pl-PL" sz="2800">
                <a:latin typeface="Calibri" pitchFamily="34" charset="0"/>
              </a:rPr>
              <a:t>Konfiguracja adresu serwera Emp@tia, </a:t>
            </a:r>
            <a:endParaRPr lang="pl-PL" sz="200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pl-PL" sz="2800">
                <a:latin typeface="Calibri" pitchFamily="34" charset="0"/>
              </a:rPr>
              <a:t>Konfiguracja certyfikatu systemu Emp@tia,</a:t>
            </a:r>
            <a:endParaRPr lang="pl-PL" sz="2000">
              <a:latin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pl-PL" sz="2800">
                <a:latin typeface="Calibri" pitchFamily="34" charset="0"/>
              </a:rPr>
              <a:t>Rejestracja systemu dziedzinowego w systemie Emp@tia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pl-PL" sz="2800">
                <a:latin typeface="Calibri" pitchFamily="34" charset="0"/>
              </a:rPr>
              <a:t>Aktualizacja słowników (weryfikacja podłączenia)</a:t>
            </a:r>
          </a:p>
        </p:txBody>
      </p:sp>
      <p:sp>
        <p:nvSpPr>
          <p:cNvPr id="24578" name="Rectangle 2"/>
          <p:cNvSpPr txBox="1">
            <a:spLocks/>
          </p:cNvSpPr>
          <p:nvPr/>
        </p:nvSpPr>
        <p:spPr bwMode="auto">
          <a:xfrm>
            <a:off x="2627313" y="260350"/>
            <a:ext cx="5986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2205038"/>
          <a:ext cx="8353425" cy="3040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431"/>
                <a:gridCol w="1873554"/>
                <a:gridCol w="1347431"/>
                <a:gridCol w="4611512"/>
              </a:tblGrid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1" u="none" strike="noStrike" dirty="0">
                          <a:effectLst/>
                        </a:rPr>
                        <a:t>Lp.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1" u="none" strike="noStrike" dirty="0">
                          <a:effectLst/>
                        </a:rPr>
                        <a:t>Dostawca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1" u="none" strike="noStrike" dirty="0">
                          <a:effectLst/>
                        </a:rPr>
                        <a:t>Obszar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b="1" u="none" strike="noStrike" dirty="0" smtClean="0">
                          <a:effectLst/>
                        </a:rPr>
                        <a:t>Wersja systemu (nie</a:t>
                      </a:r>
                      <a:r>
                        <a:rPr lang="pl-PL" sz="2800" b="1" u="none" strike="noStrike" baseline="0" dirty="0" smtClean="0">
                          <a:effectLst/>
                        </a:rPr>
                        <a:t> niższa niż</a:t>
                      </a:r>
                      <a:r>
                        <a:rPr lang="pl-PL" sz="2800" b="1" u="none" strike="noStrike" dirty="0" smtClean="0">
                          <a:effectLst/>
                        </a:rPr>
                        <a:t>)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>
                          <a:effectLst/>
                          <a:latin typeface="+mn-lt"/>
                        </a:rPr>
                        <a:t>1. </a:t>
                      </a:r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>
                          <a:effectLst/>
                          <a:latin typeface="+mn-lt"/>
                        </a:rPr>
                        <a:t>SYGNITY</a:t>
                      </a:r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 dirty="0">
                          <a:effectLst/>
                          <a:latin typeface="+mn-lt"/>
                        </a:rPr>
                        <a:t>PS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GP-1.03-2-3.0 (POMOST STD)</a:t>
                      </a:r>
                      <a:endParaRPr lang="pl-PL" sz="2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396240"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 dirty="0">
                          <a:effectLst/>
                          <a:latin typeface="+mn-lt"/>
                        </a:rPr>
                        <a:t>SR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G-1.02-1-0.3 DPP001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>
                          <a:effectLst/>
                          <a:latin typeface="+mn-lt"/>
                        </a:rPr>
                        <a:t>FA</a:t>
                      </a:r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G-1.02-1-0.3 DPP001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 dirty="0" smtClean="0">
                          <a:effectLst/>
                          <a:latin typeface="+mn-lt"/>
                        </a:rPr>
                        <a:t>2. 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>
                          <a:effectLst/>
                          <a:latin typeface="+mn-lt"/>
                        </a:rPr>
                        <a:t>INFO-R</a:t>
                      </a:r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>
                          <a:effectLst/>
                          <a:latin typeface="+mn-lt"/>
                        </a:rPr>
                        <a:t>PS</a:t>
                      </a:r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G-1.03-3-00a (Helios)</a:t>
                      </a:r>
                      <a:endParaRPr lang="pl-PL" sz="2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 dirty="0">
                          <a:effectLst/>
                          <a:latin typeface="+mn-lt"/>
                        </a:rPr>
                        <a:t>SR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G-1.03-3-01a (</a:t>
                      </a:r>
                      <a:r>
                        <a:rPr lang="pl-PL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Amazis</a:t>
                      </a:r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u="none" strike="noStrike" dirty="0">
                          <a:effectLst/>
                          <a:latin typeface="+mn-lt"/>
                        </a:rPr>
                        <a:t>FA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G-1.03-3-00a (Nemezis)</a:t>
                      </a:r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25643" name="Rectangle 2"/>
          <p:cNvSpPr txBox="1">
            <a:spLocks/>
          </p:cNvSpPr>
          <p:nvPr/>
        </p:nvSpPr>
        <p:spPr bwMode="auto">
          <a:xfrm>
            <a:off x="1835150" y="260350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27088" y="1628775"/>
            <a:ext cx="72501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u="sng" dirty="0">
                <a:latin typeface="+mn-lt"/>
              </a:rPr>
              <a:t>Weryfikacja wersji systemu dziedzinowego</a:t>
            </a:r>
            <a:endParaRPr lang="pl-PL" sz="32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79388" y="1628775"/>
            <a:ext cx="8856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l-PL" sz="2200" b="1" dirty="0"/>
              <a:t>Agenda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l-PL" sz="22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200" b="1" dirty="0"/>
              <a:t>Wstęp – dlaczego się podłączać do CSIZS?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200" b="1" dirty="0"/>
              <a:t>Stan procesu podłączeń masowych SD </a:t>
            </a:r>
            <a:r>
              <a:rPr lang="pl-PL" sz="2200" b="1" dirty="0"/>
              <a:t>JT do CSIZS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200" b="1" dirty="0"/>
              <a:t>Procedura </a:t>
            </a:r>
            <a:r>
              <a:rPr lang="pl-PL" sz="2200" b="1" dirty="0"/>
              <a:t>podłączania </a:t>
            </a:r>
            <a:r>
              <a:rPr lang="pl-PL" sz="2200" b="1" dirty="0"/>
              <a:t>SD </a:t>
            </a:r>
            <a:r>
              <a:rPr lang="pl-PL" sz="2200" b="1" dirty="0"/>
              <a:t>JT do </a:t>
            </a:r>
            <a:r>
              <a:rPr lang="pl-PL" sz="2200" b="1" dirty="0"/>
              <a:t>CSIZS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200" b="1" dirty="0"/>
              <a:t>Centralny System Informatyczny Zabezpieczenia Społecznego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200" b="1" dirty="0"/>
              <a:t>zarys budowy systemu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200" b="1" dirty="0"/>
              <a:t>prezentacja </a:t>
            </a:r>
            <a:r>
              <a:rPr lang="pl-PL" sz="2200" b="1" dirty="0"/>
              <a:t>działania zintegrowanego rozwiązania wspierającego obsługę JT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defRPr/>
            </a:pPr>
            <a:endParaRPr lang="pl-PL" dirty="0" smtClean="0"/>
          </a:p>
          <a:p>
            <a:pPr marL="971550" lvl="1" indent="-514350">
              <a:buFont typeface="+mj-lt"/>
              <a:buAutoNum type="arabicPeriod" startAt="5"/>
              <a:defRPr/>
            </a:pPr>
            <a:r>
              <a:rPr lang="pl-PL" sz="3200" u="sng" dirty="0"/>
              <a:t>Podłączenie OTM do SD JT</a:t>
            </a:r>
          </a:p>
          <a:p>
            <a:pPr marL="457200" lvl="1" indent="0">
              <a:buFont typeface="Arial" charset="0"/>
              <a:buNone/>
              <a:defRPr/>
            </a:pPr>
            <a:endParaRPr lang="pl-PL" dirty="0"/>
          </a:p>
          <a:p>
            <a:pPr lvl="2">
              <a:defRPr/>
            </a:pPr>
            <a:r>
              <a:rPr lang="pl-PL" sz="2800" dirty="0" smtClean="0"/>
              <a:t>rejestracja </a:t>
            </a:r>
            <a:r>
              <a:rPr lang="pl-PL" sz="2800" dirty="0"/>
              <a:t>TM w </a:t>
            </a:r>
            <a:r>
              <a:rPr lang="pl-PL" sz="2800" dirty="0" smtClean="0"/>
              <a:t>CSIZS</a:t>
            </a:r>
          </a:p>
          <a:p>
            <a:pPr marL="914400" lvl="2" indent="0">
              <a:buFont typeface="Arial" charset="0"/>
              <a:buNone/>
              <a:defRPr/>
            </a:pPr>
            <a:endParaRPr lang="pl-PL" sz="2800" dirty="0"/>
          </a:p>
          <a:p>
            <a:pPr lvl="2">
              <a:defRPr/>
            </a:pPr>
            <a:r>
              <a:rPr lang="pl-PL" sz="2800" dirty="0"/>
              <a:t>podłączenie TM do SD </a:t>
            </a:r>
            <a:r>
              <a:rPr lang="pl-PL" sz="2800" dirty="0" smtClean="0"/>
              <a:t>JT</a:t>
            </a:r>
            <a:endParaRPr lang="pl-PL" sz="2800" dirty="0"/>
          </a:p>
          <a:p>
            <a:pPr>
              <a:defRPr/>
            </a:pPr>
            <a:endParaRPr lang="pl-PL" dirty="0"/>
          </a:p>
        </p:txBody>
      </p:sp>
      <p:sp>
        <p:nvSpPr>
          <p:cNvPr id="26626" name="Rectangle 2"/>
          <p:cNvSpPr txBox="1">
            <a:spLocks/>
          </p:cNvSpPr>
          <p:nvPr/>
        </p:nvSpPr>
        <p:spPr bwMode="auto">
          <a:xfrm>
            <a:off x="1835150" y="260350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539750" y="2276475"/>
            <a:ext cx="8177213" cy="3673475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pl-PL" u="sng" dirty="0" smtClean="0"/>
              <a:t>Udostępnienie </a:t>
            </a:r>
            <a:r>
              <a:rPr lang="pl-PL" u="sng" dirty="0"/>
              <a:t>platformy e-</a:t>
            </a:r>
            <a:r>
              <a:rPr lang="pl-PL" u="sng" dirty="0" err="1"/>
              <a:t>learningowej</a:t>
            </a:r>
            <a:r>
              <a:rPr lang="pl-PL" u="sng" dirty="0"/>
              <a:t> Oprogramowania Terminali Mobilnych (OTM)</a:t>
            </a:r>
          </a:p>
          <a:p>
            <a:pPr algn="ctr">
              <a:defRPr/>
            </a:pPr>
            <a:endParaRPr lang="pl-PL" u="sng" dirty="0" smtClean="0"/>
          </a:p>
          <a:p>
            <a:pPr algn="ctr">
              <a:defRPr/>
            </a:pPr>
            <a:r>
              <a:rPr lang="pl-PL" b="1" u="sng" dirty="0" smtClean="0">
                <a:solidFill>
                  <a:srgbClr val="0070C0"/>
                </a:solidFill>
              </a:rPr>
              <a:t>https</a:t>
            </a:r>
            <a:r>
              <a:rPr lang="pl-PL" b="1" u="sng" dirty="0">
                <a:solidFill>
                  <a:srgbClr val="0070C0"/>
                </a:solidFill>
              </a:rPr>
              <a:t>://elearning.mpips.gov.pl/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27650" name="Rectangle 2"/>
          <p:cNvSpPr txBox="1">
            <a:spLocks/>
          </p:cNvSpPr>
          <p:nvPr/>
        </p:nvSpPr>
        <p:spPr bwMode="auto">
          <a:xfrm>
            <a:off x="2627313" y="260350"/>
            <a:ext cx="5986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19150" y="1844675"/>
            <a:ext cx="7920038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pl-PL" sz="3200" u="sng" dirty="0">
                <a:latin typeface="+mn-lt"/>
                <a:cs typeface="+mn-cs"/>
              </a:rPr>
              <a:t>Przekazanie wyniku przebiegu procesu podłączenia do Administratora Wojewódzkiego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sz="2400" dirty="0"/>
              <a:t>Administrator lokalny przekazuje (pocztą elektroniczna) </a:t>
            </a:r>
            <a:r>
              <a:rPr lang="pl-PL" sz="2400" dirty="0"/>
              <a:t>do administratora wojewódzkiego informację o wyniku podłączenia </a:t>
            </a:r>
            <a:r>
              <a:rPr lang="pl-PL" sz="2400" dirty="0"/>
              <a:t>SD </a:t>
            </a:r>
            <a:r>
              <a:rPr lang="pl-PL" sz="2400" dirty="0"/>
              <a:t>JT do CSIZS </a:t>
            </a:r>
            <a:endParaRPr lang="pl-PL" sz="2400" dirty="0"/>
          </a:p>
          <a:p>
            <a:pPr algn="ctr">
              <a:defRPr/>
            </a:pPr>
            <a:r>
              <a:rPr lang="pl-PL" sz="2400" b="1" dirty="0"/>
              <a:t>(o </a:t>
            </a:r>
            <a:r>
              <a:rPr lang="pl-PL" sz="2400" b="1" dirty="0"/>
              <a:t>powodzeniu </a:t>
            </a:r>
            <a:r>
              <a:rPr lang="pl-PL" sz="2400" b="1" dirty="0"/>
              <a:t>albo o </a:t>
            </a:r>
            <a:r>
              <a:rPr lang="pl-PL" sz="2400" b="1" dirty="0"/>
              <a:t>nie podłączeniu z podaniem przyczyny).</a:t>
            </a:r>
          </a:p>
        </p:txBody>
      </p:sp>
      <p:sp>
        <p:nvSpPr>
          <p:cNvPr id="28674" name="Rectangle 2"/>
          <p:cNvSpPr txBox="1">
            <a:spLocks/>
          </p:cNvSpPr>
          <p:nvPr/>
        </p:nvSpPr>
        <p:spPr bwMode="auto">
          <a:xfrm>
            <a:off x="2627313" y="260350"/>
            <a:ext cx="5986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Procedura podłączenia JT - zadania Administratora Lokalnego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250825" y="1412875"/>
            <a:ext cx="8569325" cy="388778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Centralny System Informatyczny Zabezpieczenia Społecznego</a:t>
            </a:r>
          </a:p>
          <a:p>
            <a:pPr marL="0" indent="0"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arys budowy systemu</a:t>
            </a:r>
          </a:p>
          <a:p>
            <a:pPr marL="0" indent="0"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dirty="0">
                <a:cs typeface="Arial" panose="020B0604020202020204" pitchFamily="34" charset="0"/>
              </a:rPr>
              <a:t>prezentacja działania zintegrowanego rozwiązania wspierającego obsługę JT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07950" y="2060575"/>
            <a:ext cx="8964613" cy="3455988"/>
          </a:xfrm>
          <a:prstGeom prst="rect">
            <a:avLst/>
          </a:prstGeom>
          <a:solidFill>
            <a:srgbClr val="FDFED6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22" name="Rectangle 2"/>
          <p:cNvSpPr txBox="1">
            <a:spLocks/>
          </p:cNvSpPr>
          <p:nvPr/>
        </p:nvSpPr>
        <p:spPr bwMode="auto">
          <a:xfrm>
            <a:off x="2268538" y="260350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Architektura systemu CSIZS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2413" y="2205038"/>
            <a:ext cx="8604250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Platforma Integracyjna</a:t>
            </a:r>
          </a:p>
          <a:p>
            <a:pPr algn="ctr">
              <a:defRPr/>
            </a:pP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36613" y="3802063"/>
            <a:ext cx="2366962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Portal Informacyjno- Usługowy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419475" y="3825875"/>
            <a:ext cx="2016125" cy="1200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Centralna Baza Beneficjentów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2413" y="1341438"/>
            <a:ext cx="8604250" cy="368300"/>
          </a:xfrm>
          <a:prstGeom prst="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Systemy Dziedzinowe JT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2413" y="5818188"/>
            <a:ext cx="8604250" cy="369887"/>
          </a:xfrm>
          <a:prstGeom prst="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Systemy Zewnętrzne (min. AC, ZUS, E-Podatki, KRS, CEIDG, PESEL, </a:t>
            </a:r>
            <a:r>
              <a:rPr lang="pl-PL" dirty="0" err="1"/>
              <a:t>EKSMoON</a:t>
            </a:r>
            <a:r>
              <a:rPr lang="pl-PL" dirty="0"/>
              <a:t>, </a:t>
            </a:r>
            <a:r>
              <a:rPr lang="pl-PL" dirty="0" err="1"/>
              <a:t>CEPiK</a:t>
            </a:r>
            <a:r>
              <a:rPr lang="pl-PL" dirty="0"/>
              <a:t>, TERYT)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580063" y="3849688"/>
            <a:ext cx="2608262" cy="12001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Oprogramowanie Terminali Mobilnych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461125" y="2871788"/>
            <a:ext cx="2225675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Zarządzanie Użytkownikami</a:t>
            </a:r>
            <a:endParaRPr lang="pl-PL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700338" y="2865438"/>
            <a:ext cx="2195512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Moduł Bezpieczeństwa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36563" y="2863850"/>
            <a:ext cx="2190750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Moduł Komunikacyjny</a:t>
            </a:r>
            <a:endParaRPr lang="pl-PL" sz="24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970463" y="2865438"/>
            <a:ext cx="1401762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/>
              <a:t>Moduł Integracji</a:t>
            </a:r>
            <a:endParaRPr lang="pl-PL" sz="24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946275" y="4914900"/>
            <a:ext cx="1401763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 err="1"/>
              <a:t>eWnioski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b="1" dirty="0"/>
              <a:t>Moduł zarządzania użytkownikami</a:t>
            </a:r>
            <a:r>
              <a:rPr lang="pl-PL" dirty="0"/>
              <a:t> </a:t>
            </a:r>
            <a:r>
              <a:rPr lang="pl-PL" sz="2400" dirty="0"/>
              <a:t>− </a:t>
            </a:r>
            <a:r>
              <a:rPr lang="pl-PL" sz="2400" dirty="0" smtClean="0"/>
              <a:t>zadania:</a:t>
            </a:r>
          </a:p>
          <a:p>
            <a:pPr>
              <a:defRPr/>
            </a:pPr>
            <a:endParaRPr lang="pl-PL" sz="2400" dirty="0" smtClean="0"/>
          </a:p>
          <a:p>
            <a:pPr>
              <a:defRPr/>
            </a:pPr>
            <a:endParaRPr lang="pl-PL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400" dirty="0" smtClean="0"/>
              <a:t>zarządzania </a:t>
            </a:r>
            <a:r>
              <a:rPr lang="pl-PL" sz="2400" dirty="0"/>
              <a:t>kontami, strukturą organizacyjną i </a:t>
            </a:r>
            <a:r>
              <a:rPr lang="pl-PL" sz="2400" dirty="0" smtClean="0"/>
              <a:t>rolami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400" dirty="0" smtClean="0"/>
              <a:t>zrządzanie kontami systemów i terminali</a:t>
            </a:r>
          </a:p>
          <a:p>
            <a:pPr marL="0" indent="0">
              <a:defRPr/>
            </a:pPr>
            <a:endParaRPr lang="pl-PL" sz="2400" dirty="0"/>
          </a:p>
          <a:p>
            <a:pPr algn="ctr">
              <a:defRPr/>
            </a:pPr>
            <a:r>
              <a:rPr lang="pl-PL" b="1" dirty="0"/>
              <a:t> </a:t>
            </a:r>
            <a:r>
              <a:rPr lang="pl-PL" b="1" dirty="0" smtClean="0">
                <a:solidFill>
                  <a:srgbClr val="0070C0"/>
                </a:solidFill>
              </a:rPr>
              <a:t>https://mzt.mpips.gov.pl/mzt-app-web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1746" name="Rectangle 2"/>
          <p:cNvSpPr txBox="1">
            <a:spLocks/>
          </p:cNvSpPr>
          <p:nvPr/>
        </p:nvSpPr>
        <p:spPr bwMode="auto">
          <a:xfrm>
            <a:off x="2268538" y="260350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Platforma Integracyjna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714375" y="1196975"/>
            <a:ext cx="7786688" cy="5429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b="1" dirty="0"/>
              <a:t>Publiczna strefa </a:t>
            </a:r>
            <a:r>
              <a:rPr lang="pl-PL" b="1" dirty="0" smtClean="0"/>
              <a:t>informacyjna</a:t>
            </a:r>
            <a:endParaRPr lang="pl-PL" b="1" dirty="0"/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Udostępnia publiczne treści dot. obszaru ZS przygotowane przez </a:t>
            </a:r>
            <a:r>
              <a:rPr lang="pl-PL" sz="2000" dirty="0" err="1"/>
              <a:t>MPiPS</a:t>
            </a:r>
            <a:r>
              <a:rPr lang="pl-PL" sz="2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Publiczna </a:t>
            </a:r>
            <a:r>
              <a:rPr lang="pl-PL" b="1" dirty="0"/>
              <a:t>strefa </a:t>
            </a:r>
            <a:r>
              <a:rPr lang="pl-PL" b="1" dirty="0" smtClean="0"/>
              <a:t>usługowa</a:t>
            </a:r>
            <a:endParaRPr lang="pl-PL" b="1" dirty="0"/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Udostępnia usługi elektroniczne Aplikacja </a:t>
            </a:r>
            <a:r>
              <a:rPr lang="pl-PL" sz="2000" dirty="0" err="1"/>
              <a:t>eWnioski</a:t>
            </a:r>
            <a:r>
              <a:rPr lang="pl-PL" sz="2000" dirty="0"/>
              <a:t>, wraz z kontem beneficjenta z możliwością składania wniosków elektronicznych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Wewnętrzna </a:t>
            </a:r>
            <a:r>
              <a:rPr lang="pl-PL" b="1" dirty="0"/>
              <a:t>strefa </a:t>
            </a:r>
            <a:r>
              <a:rPr lang="pl-PL" b="1" dirty="0" smtClean="0"/>
              <a:t>informacyjno-usługową</a:t>
            </a:r>
            <a:endParaRPr lang="pl-PL" b="1" dirty="0"/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Udostępnia spersonalizowane treści dla </a:t>
            </a:r>
            <a:r>
              <a:rPr lang="pl-PL" sz="2000" dirty="0" smtClean="0"/>
              <a:t>pracowników obszaru ZS</a:t>
            </a:r>
            <a:endParaRPr lang="pl-PL" sz="2000" dirty="0"/>
          </a:p>
          <a:p>
            <a:pPr algn="ctr">
              <a:defRPr/>
            </a:pPr>
            <a:r>
              <a:rPr lang="pl-PL" b="1" u="sng" dirty="0" smtClean="0">
                <a:solidFill>
                  <a:srgbClr val="0070C0"/>
                </a:solidFill>
              </a:rPr>
              <a:t>WWW.EMPATIA.MPIPS.GOV.PL</a:t>
            </a:r>
            <a:endParaRPr lang="pl-PL" b="1" u="sng" dirty="0">
              <a:solidFill>
                <a:srgbClr val="0070C0"/>
              </a:solidFill>
            </a:endParaRPr>
          </a:p>
        </p:txBody>
      </p:sp>
      <p:sp>
        <p:nvSpPr>
          <p:cNvPr id="32770" name="Rectangle 2"/>
          <p:cNvSpPr txBox="1">
            <a:spLocks/>
          </p:cNvSpPr>
          <p:nvPr/>
        </p:nvSpPr>
        <p:spPr bwMode="auto">
          <a:xfrm>
            <a:off x="2268538" y="260350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Portal Informacyjno-Usługowy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714375" y="1196975"/>
            <a:ext cx="7786688" cy="4895850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Moduł </a:t>
            </a:r>
            <a:r>
              <a:rPr lang="pl-PL" b="1" dirty="0"/>
              <a:t>komunikacyjny</a:t>
            </a:r>
            <a:r>
              <a:rPr lang="pl-PL" dirty="0"/>
              <a:t> − </a:t>
            </a:r>
            <a:r>
              <a:rPr lang="pl-PL" dirty="0" smtClean="0"/>
              <a:t>zadania: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komunikacja </a:t>
            </a:r>
            <a:r>
              <a:rPr lang="pl-PL" dirty="0"/>
              <a:t>CSIZS z systemami </a:t>
            </a:r>
            <a:r>
              <a:rPr lang="pl-PL" dirty="0" smtClean="0"/>
              <a:t>dziedzinowymi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komunikacja pomiędzy systemami dziedzinowymi JT </a:t>
            </a:r>
            <a:endParaRPr lang="pl-PL" dirty="0"/>
          </a:p>
          <a:p>
            <a:pPr marL="0" indent="0" algn="ctr">
              <a:defRPr/>
            </a:pPr>
            <a:endParaRPr lang="pl-PL" b="1" dirty="0" smtClean="0"/>
          </a:p>
          <a:p>
            <a:pPr marL="0" indent="0" algn="ctr">
              <a:defRPr/>
            </a:pPr>
            <a:r>
              <a:rPr lang="pl-PL" b="1" dirty="0" smtClean="0"/>
              <a:t>Systemy </a:t>
            </a:r>
            <a:r>
              <a:rPr lang="pl-PL" b="1" dirty="0"/>
              <a:t>dziedzinowe są stroną aktywną tej </a:t>
            </a:r>
            <a:r>
              <a:rPr lang="pl-PL" b="1" dirty="0" smtClean="0"/>
              <a:t>komunikacji – wymagana codzienna weryfikacja stanu wniosków przychodzących</a:t>
            </a:r>
            <a:endParaRPr lang="pl-PL" b="1" dirty="0"/>
          </a:p>
          <a:p>
            <a:pPr>
              <a:defRPr/>
            </a:pPr>
            <a:endParaRPr lang="pl-PL" dirty="0"/>
          </a:p>
        </p:txBody>
      </p:sp>
      <p:sp>
        <p:nvSpPr>
          <p:cNvPr id="33794" name="Rectangle 2"/>
          <p:cNvSpPr txBox="1">
            <a:spLocks/>
          </p:cNvSpPr>
          <p:nvPr/>
        </p:nvSpPr>
        <p:spPr bwMode="auto">
          <a:xfrm>
            <a:off x="2268538" y="260350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Platforma Integracyjna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395288" y="1428750"/>
            <a:ext cx="8105775" cy="4429125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Moduł bezpieczeństwa</a:t>
            </a:r>
            <a:endParaRPr lang="pl-PL" sz="2400" dirty="0" smtClean="0"/>
          </a:p>
          <a:p>
            <a:pPr>
              <a:defRPr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800" dirty="0" smtClean="0"/>
              <a:t>uwierzytelnianie </a:t>
            </a:r>
            <a:r>
              <a:rPr lang="pl-PL" sz="2800" dirty="0"/>
              <a:t>użytkowników </a:t>
            </a:r>
            <a:r>
              <a:rPr lang="pl-PL" sz="2800" dirty="0" smtClean="0"/>
              <a:t> (login </a:t>
            </a:r>
            <a:r>
              <a:rPr lang="pl-PL" sz="2800" dirty="0"/>
              <a:t>i </a:t>
            </a:r>
            <a:r>
              <a:rPr lang="pl-PL" sz="2800" dirty="0" smtClean="0"/>
              <a:t>hasło)</a:t>
            </a:r>
          </a:p>
          <a:p>
            <a:pPr marL="0" indent="0">
              <a:defRPr/>
            </a:pPr>
            <a:endParaRPr lang="pl-PL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800" dirty="0" smtClean="0"/>
              <a:t>logowanie </a:t>
            </a:r>
            <a:r>
              <a:rPr lang="pl-PL" sz="2800" dirty="0"/>
              <a:t>zdarzeń i dostarcza funkcjonalności do przeglądu </a:t>
            </a:r>
            <a:r>
              <a:rPr lang="pl-PL" sz="2800" dirty="0" smtClean="0"/>
              <a:t>zdarzeń (min. informacji o osobach wykonujących daną czynność) </a:t>
            </a:r>
          </a:p>
          <a:p>
            <a:pPr marL="0" indent="0">
              <a:defRPr/>
            </a:pPr>
            <a:endParaRPr lang="pl-PL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800" dirty="0" smtClean="0"/>
              <a:t>monitorowanie wykorzystania CSIZS przez użytkowników systemu</a:t>
            </a:r>
            <a:endParaRPr lang="pl-PL" sz="2800" dirty="0"/>
          </a:p>
          <a:p>
            <a:pPr>
              <a:defRPr/>
            </a:pPr>
            <a:endParaRPr lang="pl-PL" sz="2400" dirty="0"/>
          </a:p>
          <a:p>
            <a:pPr>
              <a:defRPr/>
            </a:pPr>
            <a:endParaRPr lang="pl-PL" sz="2400" dirty="0"/>
          </a:p>
        </p:txBody>
      </p:sp>
      <p:sp>
        <p:nvSpPr>
          <p:cNvPr id="34818" name="Rectangle 2"/>
          <p:cNvSpPr txBox="1">
            <a:spLocks/>
          </p:cNvSpPr>
          <p:nvPr/>
        </p:nvSpPr>
        <p:spPr bwMode="auto">
          <a:xfrm>
            <a:off x="2268538" y="260350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Platforma Integracyjna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395288" y="1052513"/>
            <a:ext cx="8497887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b="1" smtClean="0"/>
              <a:t>Dane pochodzące z SD: 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Dane beneficjentów: </a:t>
            </a:r>
          </a:p>
          <a:p>
            <a:pPr lvl="2">
              <a:lnSpc>
                <a:spcPct val="90000"/>
              </a:lnSpc>
            </a:pPr>
            <a:r>
              <a:rPr lang="pl-PL" b="1" smtClean="0"/>
              <a:t>osobowo - adresowe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Dane świadczeń: </a:t>
            </a:r>
          </a:p>
          <a:p>
            <a:pPr lvl="2">
              <a:lnSpc>
                <a:spcPct val="90000"/>
              </a:lnSpc>
            </a:pPr>
            <a:r>
              <a:rPr lang="pl-PL" b="1" smtClean="0"/>
              <a:t>wniosków, decyzji, świadczeń, kontraktów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Dane dodatkowe: </a:t>
            </a:r>
          </a:p>
          <a:p>
            <a:pPr lvl="2">
              <a:lnSpc>
                <a:spcPct val="90000"/>
              </a:lnSpc>
            </a:pPr>
            <a:r>
              <a:rPr lang="pl-PL" b="1" smtClean="0"/>
              <a:t>sposób przeprowadzenia wywiadu</a:t>
            </a:r>
          </a:p>
          <a:p>
            <a:pPr>
              <a:lnSpc>
                <a:spcPct val="90000"/>
              </a:lnSpc>
            </a:pPr>
            <a:endParaRPr lang="pl-PL" sz="2400" b="1" smtClean="0"/>
          </a:p>
          <a:p>
            <a:pPr>
              <a:lnSpc>
                <a:spcPct val="90000"/>
              </a:lnSpc>
            </a:pPr>
            <a:r>
              <a:rPr lang="pl-PL" sz="2400" b="1" smtClean="0"/>
              <a:t>Dane wyznaczane w CBB: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Identyfikacja tożsamości beneficjentów ZS</a:t>
            </a:r>
          </a:p>
          <a:p>
            <a:pPr lvl="1">
              <a:lnSpc>
                <a:spcPct val="90000"/>
              </a:lnSpc>
            </a:pPr>
            <a:r>
              <a:rPr lang="pl-PL" sz="2400" smtClean="0"/>
              <a:t>Identyfikacja nieprawidłowości w obszarze ZS</a:t>
            </a:r>
          </a:p>
          <a:p>
            <a:pPr>
              <a:lnSpc>
                <a:spcPct val="90000"/>
              </a:lnSpc>
            </a:pPr>
            <a:endParaRPr lang="pl-PL" sz="2000" b="1" smtClean="0"/>
          </a:p>
          <a:p>
            <a:pPr>
              <a:lnSpc>
                <a:spcPct val="90000"/>
              </a:lnSpc>
            </a:pPr>
            <a:r>
              <a:rPr lang="pl-PL" sz="2000" b="1" smtClean="0"/>
              <a:t>Założenia aktualizacji - </a:t>
            </a:r>
            <a:r>
              <a:rPr lang="pl-PL" sz="2000" smtClean="0"/>
              <a:t>Bieżąca aktualizacja CBB w przypadku wystąpienia zmian w SD w zakresie informacyjnym CBB</a:t>
            </a:r>
          </a:p>
          <a:p>
            <a:endParaRPr lang="pl-PL" smtClean="0"/>
          </a:p>
        </p:txBody>
      </p:sp>
      <p:sp>
        <p:nvSpPr>
          <p:cNvPr id="35842" name="Rectangle 2"/>
          <p:cNvSpPr txBox="1">
            <a:spLocks/>
          </p:cNvSpPr>
          <p:nvPr/>
        </p:nvSpPr>
        <p:spPr bwMode="auto">
          <a:xfrm>
            <a:off x="2905125" y="44450"/>
            <a:ext cx="64198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Centralna Baza Beneficjentów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714375" y="1428750"/>
            <a:ext cx="7786688" cy="437673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pl-PL" smtClean="0"/>
              <a:t>logistyka – potrzebny jest czas na podłączenie</a:t>
            </a:r>
          </a:p>
          <a:p>
            <a:pPr marL="457200" indent="-457200">
              <a:buFont typeface="Arial" charset="0"/>
              <a:buChar char="•"/>
            </a:pPr>
            <a:r>
              <a:rPr lang="pl-PL" smtClean="0"/>
              <a:t>zasilanie zbioru centralnego celem udostępniania  danych w procesie weryfikacji wniosków</a:t>
            </a:r>
          </a:p>
          <a:p>
            <a:pPr marL="457200" indent="-457200">
              <a:buFont typeface="Arial" charset="0"/>
              <a:buChar char="•"/>
            </a:pPr>
            <a:r>
              <a:rPr lang="pl-PL" smtClean="0"/>
              <a:t>umożliwia to wykorzystanie OTM w JT</a:t>
            </a:r>
          </a:p>
          <a:p>
            <a:pPr marL="457200" indent="-457200">
              <a:buFont typeface="Arial" charset="0"/>
              <a:buChar char="•"/>
            </a:pPr>
            <a:r>
              <a:rPr lang="pl-PL" smtClean="0"/>
              <a:t>możliwa komunikacja pomiędzy JT w trybie elektronicznym</a:t>
            </a:r>
          </a:p>
          <a:p>
            <a:pPr marL="457200" indent="-457200">
              <a:buFont typeface="Arial" charset="0"/>
              <a:buChar char="•"/>
            </a:pPr>
            <a:endParaRPr lang="pl-PL" smtClean="0"/>
          </a:p>
        </p:txBody>
      </p:sp>
      <p:sp>
        <p:nvSpPr>
          <p:cNvPr id="8194" name="Rectangle 2"/>
          <p:cNvSpPr txBox="1">
            <a:spLocks/>
          </p:cNvSpPr>
          <p:nvPr/>
        </p:nvSpPr>
        <p:spPr bwMode="auto">
          <a:xfrm>
            <a:off x="2268538" y="260350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Dlaczego już podłączać się CSIZS?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 txBox="1">
            <a:spLocks/>
          </p:cNvSpPr>
          <p:nvPr/>
        </p:nvSpPr>
        <p:spPr bwMode="auto">
          <a:xfrm>
            <a:off x="2268538" y="333375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</a:t>
            </a:r>
            <a:r>
              <a:rPr lang="pl-PL" sz="3200" b="1">
                <a:latin typeface="Calibri" pitchFamily="34" charset="0"/>
              </a:rPr>
              <a:t>USŁUGI CSIZS DLA SD</a:t>
            </a:r>
            <a:endParaRPr lang="pl-PL" sz="3200">
              <a:latin typeface="Calibri" pitchFamily="34" charset="0"/>
            </a:endParaRPr>
          </a:p>
          <a:p>
            <a:pPr algn="ctr" eaLnBrk="0" hangingPunct="0"/>
            <a:endParaRPr lang="pl-PL" sz="3200">
              <a:latin typeface="Calibri" pitchFamily="34" charset="0"/>
            </a:endParaRPr>
          </a:p>
        </p:txBody>
      </p:sp>
      <p:sp>
        <p:nvSpPr>
          <p:cNvPr id="36866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250825" y="1789113"/>
            <a:ext cx="8785225" cy="4592637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pl-PL" sz="2000" b="1" smtClean="0"/>
              <a:t>AC Rynek Pracy </a:t>
            </a:r>
            <a:r>
              <a:rPr lang="pl-PL" sz="2000" smtClean="0"/>
              <a:t>– usługa udostępniania danych z PUP innych niż właściwy dla JT zadającej pytanie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sz="2000" b="1" smtClean="0"/>
              <a:t>EKSMOoN</a:t>
            </a:r>
            <a:r>
              <a:rPr lang="pl-PL" sz="2000" smtClean="0"/>
              <a:t> – udostępnianie danych o orzeczeniach o niepełnosprawności (stopień niepełnosprawności, data powstania niepełnosprawności, numer orzeczenia, okres ważności orzeczenia, data złożenia wniosku,  rodzaj orzeczenia, wskazania na orzeczeniu) – dane od roku 2007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sz="2000" b="1" smtClean="0"/>
              <a:t>CEIDG </a:t>
            </a:r>
            <a:r>
              <a:rPr lang="pl-PL" sz="2000" smtClean="0"/>
              <a:t>– usługa udostępnienia informacji ze zbiorów CEIDG (PESEL)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sz="2000" b="1" smtClean="0"/>
              <a:t>PESEL</a:t>
            </a:r>
            <a:r>
              <a:rPr lang="pl-PL" sz="2000" smtClean="0"/>
              <a:t> – zestaw usług do weryfikacji i udostępniania danych z rejestru PESEL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sz="2000" b="1" smtClean="0"/>
              <a:t>KRS</a:t>
            </a:r>
            <a:r>
              <a:rPr lang="pl-PL" sz="2000" smtClean="0"/>
              <a:t> – usługa udostępniania danych o z rejestru KRS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sz="2000" b="1" smtClean="0"/>
              <a:t>E-Podatki</a:t>
            </a:r>
            <a:r>
              <a:rPr lang="pl-PL" sz="2000" smtClean="0"/>
              <a:t> – usługa udostępniania informacji o dochodach beneficjenta za lata ubiegłe (od roku 2000)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sz="2000" b="1" smtClean="0"/>
              <a:t>CEPiK</a:t>
            </a:r>
            <a:r>
              <a:rPr lang="pl-PL" sz="2000" smtClean="0"/>
              <a:t> – usługi udostępniania danych o kierowcach i posidanych pojazdach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179388" y="1268413"/>
            <a:ext cx="8785225" cy="5329237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  <a:defRPr/>
            </a:pPr>
            <a:r>
              <a:rPr lang="pl-PL" sz="2000" b="1" dirty="0" smtClean="0"/>
              <a:t>ZUS</a:t>
            </a:r>
            <a:r>
              <a:rPr lang="pl-PL" sz="2000" dirty="0" smtClean="0"/>
              <a:t> – usługi udostępniania informacji o 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zaświadczenia/informacje </a:t>
            </a:r>
            <a:r>
              <a:rPr lang="pl-PL" sz="2000" dirty="0"/>
              <a:t>o wysokości zapłaconej składki na </a:t>
            </a:r>
            <a:r>
              <a:rPr lang="pl-PL" sz="2000" dirty="0" smtClean="0"/>
              <a:t>ubezpieczenie </a:t>
            </a:r>
            <a:r>
              <a:rPr lang="pl-PL" sz="2000" dirty="0"/>
              <a:t>zdrowotne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zaświadczenia/informacje </a:t>
            </a:r>
            <a:r>
              <a:rPr lang="pl-PL" sz="2000" dirty="0"/>
              <a:t>potwierdzające zgłoszenie do </a:t>
            </a:r>
            <a:r>
              <a:rPr lang="pl-PL" sz="2000" dirty="0" smtClean="0"/>
              <a:t>ubezpieczeń społecznych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informacje </a:t>
            </a:r>
            <a:r>
              <a:rPr lang="pl-PL" sz="2000" dirty="0"/>
              <a:t>o przebiegu ubezpieczenia </a:t>
            </a:r>
            <a:r>
              <a:rPr lang="pl-PL" sz="2000" dirty="0" smtClean="0"/>
              <a:t>osoby otrzymującej specjalny zasiłek </a:t>
            </a:r>
            <a:r>
              <a:rPr lang="pl-PL" sz="2000" dirty="0"/>
              <a:t>opiekuńczy/świadczenie pielęgnacyjne/zasiłek </a:t>
            </a:r>
            <a:r>
              <a:rPr lang="pl-PL" sz="2000" dirty="0" smtClean="0"/>
              <a:t>dla opiekuna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informacje </a:t>
            </a:r>
            <a:r>
              <a:rPr lang="pl-PL" sz="2000" dirty="0"/>
              <a:t>o aktualnie wypłacanych emeryturach i rentach oraz </a:t>
            </a:r>
            <a:r>
              <a:rPr lang="pl-PL" sz="2000" dirty="0" smtClean="0"/>
              <a:t>zasiłkach </a:t>
            </a:r>
            <a:r>
              <a:rPr lang="pl-PL" sz="2000" dirty="0"/>
              <a:t>i świadczeniach </a:t>
            </a:r>
            <a:r>
              <a:rPr lang="pl-PL" sz="2000" dirty="0" smtClean="0"/>
              <a:t>ZUS</a:t>
            </a:r>
            <a:endParaRPr lang="pl-PL" sz="2000" dirty="0"/>
          </a:p>
          <a:p>
            <a:pPr>
              <a:buFont typeface="+mj-lt"/>
              <a:buAutoNum type="arabicPeriod" startAt="8"/>
              <a:defRPr/>
            </a:pPr>
            <a:r>
              <a:rPr lang="pl-PL" sz="2000" b="1" dirty="0" smtClean="0"/>
              <a:t>CBB </a:t>
            </a:r>
            <a:r>
              <a:rPr lang="pl-PL" sz="2000" dirty="0" smtClean="0"/>
              <a:t>– zestaw usług weryfikacji i udostępniania danych o beneficjentach zgromadzonych w Centralnej Bazie Beneficjentów </a:t>
            </a:r>
          </a:p>
          <a:p>
            <a:pPr>
              <a:buFont typeface="+mj-lt"/>
              <a:buAutoNum type="arabicPeriod" startAt="8"/>
              <a:defRPr/>
            </a:pPr>
            <a:r>
              <a:rPr lang="pl-PL" sz="2000" b="1" dirty="0" smtClean="0"/>
              <a:t>EPUAP</a:t>
            </a:r>
            <a:r>
              <a:rPr lang="pl-PL" sz="2000" dirty="0" smtClean="0"/>
              <a:t> – usługa umożliwiająca wykorzystanie profilu zaufanego przez beneficjenta</a:t>
            </a:r>
          </a:p>
          <a:p>
            <a:pPr>
              <a:buFont typeface="+mj-lt"/>
              <a:buAutoNum type="arabicPeriod" startAt="8"/>
              <a:defRPr/>
            </a:pPr>
            <a:r>
              <a:rPr lang="pl-PL" sz="2000" b="1" dirty="0" smtClean="0"/>
              <a:t>TERYT </a:t>
            </a:r>
            <a:r>
              <a:rPr lang="pl-PL" sz="2000" dirty="0" smtClean="0"/>
              <a:t>– usługi udostępniające słowniki danych dla SD.</a:t>
            </a:r>
            <a:endParaRPr lang="pl-PL" sz="2000" dirty="0"/>
          </a:p>
        </p:txBody>
      </p:sp>
      <p:sp>
        <p:nvSpPr>
          <p:cNvPr id="37890" name="Rectangle 2"/>
          <p:cNvSpPr txBox="1">
            <a:spLocks/>
          </p:cNvSpPr>
          <p:nvPr/>
        </p:nvSpPr>
        <p:spPr bwMode="auto">
          <a:xfrm>
            <a:off x="2268538" y="260350"/>
            <a:ext cx="64182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</a:t>
            </a:r>
            <a:r>
              <a:rPr lang="pl-PL" sz="3200" b="1">
                <a:latin typeface="Calibri" pitchFamily="34" charset="0"/>
              </a:rPr>
              <a:t>USŁUGI CSIZS DLA SD</a:t>
            </a:r>
            <a:endParaRPr lang="pl-PL" sz="3200">
              <a:latin typeface="Calibri" pitchFamily="34" charset="0"/>
            </a:endParaRPr>
          </a:p>
          <a:p>
            <a:pPr algn="ctr" eaLnBrk="0" hangingPunct="0"/>
            <a:endParaRPr lang="pl-P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 txBox="1">
            <a:spLocks/>
          </p:cNvSpPr>
          <p:nvPr/>
        </p:nvSpPr>
        <p:spPr bwMode="auto">
          <a:xfrm>
            <a:off x="2760663" y="188913"/>
            <a:ext cx="613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Prezentacja działania zintegrowanego rozwiązania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900113" y="2420938"/>
            <a:ext cx="7786687" cy="2952750"/>
          </a:xfrm>
        </p:spPr>
        <p:txBody>
          <a:bodyPr/>
          <a:lstStyle/>
          <a:p>
            <a:pPr marL="114300" indent="0">
              <a:defRPr/>
            </a:pPr>
            <a:endParaRPr lang="pl-PL" sz="2400" dirty="0" smtClean="0"/>
          </a:p>
          <a:p>
            <a:pPr marL="571500" indent="-457200">
              <a:buFont typeface="+mj-lt"/>
              <a:buAutoNum type="arabicPeriod"/>
              <a:defRPr/>
            </a:pPr>
            <a:r>
              <a:rPr lang="pl-PL" sz="2400" dirty="0" smtClean="0"/>
              <a:t>Nowe funkcjonalności i wykorzystanie usług udostępnionych przez system centralny (CSIZS)</a:t>
            </a:r>
          </a:p>
          <a:p>
            <a:pPr marL="571500" indent="-457200">
              <a:buFont typeface="+mj-lt"/>
              <a:buAutoNum type="arabicPeriod"/>
              <a:defRPr/>
            </a:pPr>
            <a:endParaRPr lang="pl-PL" sz="2400" dirty="0"/>
          </a:p>
          <a:p>
            <a:pPr marL="571500" indent="-457200">
              <a:buFont typeface="+mj-lt"/>
              <a:buAutoNum type="arabicPeriod"/>
              <a:defRPr/>
            </a:pPr>
            <a:r>
              <a:rPr lang="pl-PL" sz="2400" dirty="0" smtClean="0"/>
              <a:t>Zadania </a:t>
            </a:r>
            <a:r>
              <a:rPr lang="pl-PL" sz="2400" dirty="0"/>
              <a:t>administracyjne w SD dotyczące wymiany informacji z CSIZS (statusy komunikatów, weryfikacja danych)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0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defRPr/>
            </a:pPr>
            <a:r>
              <a:rPr lang="pl-PL" dirty="0" smtClean="0"/>
              <a:t>Podłączanie SD </a:t>
            </a:r>
            <a:r>
              <a:rPr lang="pl-PL" dirty="0"/>
              <a:t>JT do </a:t>
            </a:r>
            <a:r>
              <a:rPr lang="pl-PL" dirty="0" smtClean="0"/>
              <a:t>CSIZS</a:t>
            </a:r>
          </a:p>
          <a:p>
            <a:pPr marL="0" indent="0">
              <a:defRPr/>
            </a:pPr>
            <a:endParaRPr lang="pl-PL" dirty="0" smtClean="0"/>
          </a:p>
          <a:p>
            <a:pPr marL="0" indent="0">
              <a:defRPr/>
            </a:pPr>
            <a:endParaRPr lang="pl-PL" dirty="0"/>
          </a:p>
          <a:p>
            <a:pPr marL="0" indent="0">
              <a:defRPr/>
            </a:pPr>
            <a:endParaRPr lang="pl-PL" dirty="0" smtClean="0"/>
          </a:p>
          <a:p>
            <a:pPr marL="0" indent="0">
              <a:defRPr/>
            </a:pPr>
            <a:endParaRPr lang="pl-PL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założenia podłączania SD JT </a:t>
            </a:r>
            <a:r>
              <a:rPr lang="pl-PL" sz="2000" dirty="0"/>
              <a:t>na terenie całego Kraju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plan </a:t>
            </a:r>
            <a:r>
              <a:rPr lang="pl-PL" sz="2000" dirty="0"/>
              <a:t>podłączeń - liczba JT, terminy </a:t>
            </a:r>
            <a:r>
              <a:rPr lang="pl-PL" sz="2000" dirty="0" smtClean="0"/>
              <a:t>realizacji dla województw</a:t>
            </a:r>
            <a:endParaRPr lang="pl-PL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kamienie </a:t>
            </a:r>
            <a:r>
              <a:rPr lang="pl-PL" sz="2000" dirty="0"/>
              <a:t>milowe </a:t>
            </a:r>
            <a:r>
              <a:rPr lang="pl-PL" sz="2000" dirty="0" smtClean="0"/>
              <a:t>procesu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stan procesu podłączania </a:t>
            </a:r>
            <a:endParaRPr lang="pl-PL" sz="2000" dirty="0"/>
          </a:p>
          <a:p>
            <a:pPr marL="0" indent="0">
              <a:defRPr/>
            </a:pPr>
            <a:endParaRPr lang="pl-PL" dirty="0"/>
          </a:p>
          <a:p>
            <a:pPr marL="0" indent="0" algn="r"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179388" y="1844675"/>
            <a:ext cx="8785225" cy="3816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pl-PL" sz="2400" dirty="0" smtClean="0">
                <a:latin typeface="Arial" charset="0"/>
                <a:cs typeface="Arial" charset="0"/>
              </a:rPr>
              <a:t>Podłączane są tylko te JT, które  wdrożyły SD w wersji umożliwiający współpracę z CSIZS.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dirty="0" smtClean="0">
                <a:latin typeface="Arial" charset="0"/>
                <a:cs typeface="Arial" charset="0"/>
              </a:rPr>
              <a:t>Stopniowe </a:t>
            </a:r>
            <a:r>
              <a:rPr lang="pl-PL" sz="2400" dirty="0">
                <a:latin typeface="Arial" charset="0"/>
                <a:cs typeface="Arial" charset="0"/>
              </a:rPr>
              <a:t>włączanie </a:t>
            </a:r>
            <a:r>
              <a:rPr lang="pl-PL" sz="2400" dirty="0" smtClean="0">
                <a:latin typeface="Arial" charset="0"/>
                <a:cs typeface="Arial" charset="0"/>
              </a:rPr>
              <a:t>usług.</a:t>
            </a:r>
            <a:endParaRPr lang="pl-PL" sz="2400" dirty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dirty="0" smtClean="0">
                <a:latin typeface="Arial" charset="0"/>
                <a:cs typeface="Arial" charset="0"/>
              </a:rPr>
              <a:t>Podłączanie realizowane jest samodzielnie przez JT na podstawie przekazanych przez administratorów wojewódzkich informacji.</a:t>
            </a:r>
          </a:p>
          <a:p>
            <a:pPr marL="0" indent="0">
              <a:defRPr/>
            </a:pPr>
            <a:r>
              <a:rPr lang="pl-PL" sz="24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defRPr/>
            </a:pPr>
            <a:r>
              <a:rPr lang="pl-PL" sz="2000" i="1" dirty="0" smtClean="0">
                <a:latin typeface="Arial" charset="0"/>
                <a:cs typeface="Arial" charset="0"/>
              </a:rPr>
              <a:t>Dobre praktyki - podłączanie </a:t>
            </a:r>
            <a:r>
              <a:rPr lang="pl-PL" sz="2000" i="1" dirty="0">
                <a:latin typeface="Arial" charset="0"/>
                <a:cs typeface="Arial" charset="0"/>
              </a:rPr>
              <a:t>SD JT do CSIZS w obszarach PS/SR/FA realizowane w trakcie jednej „wizyty” (o ile to możliwe).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l-PL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pl-PL" sz="2000" dirty="0" smtClean="0"/>
          </a:p>
          <a:p>
            <a:pPr>
              <a:defRPr/>
            </a:pPr>
            <a:endParaRPr lang="pl-PL" sz="2000" dirty="0" smtClean="0"/>
          </a:p>
        </p:txBody>
      </p:sp>
      <p:sp>
        <p:nvSpPr>
          <p:cNvPr id="10242" name="Rectangle 2"/>
          <p:cNvSpPr txBox="1">
            <a:spLocks/>
          </p:cNvSpPr>
          <p:nvPr/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Założenia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950" y="1143000"/>
          <a:ext cx="8939213" cy="423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76"/>
                <a:gridCol w="6849833"/>
                <a:gridCol w="1666851"/>
              </a:tblGrid>
              <a:tr h="404161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Lp.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Opis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 smtClean="0">
                          <a:effectLst/>
                        </a:rPr>
                        <a:t>Termin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</a:tr>
              <a:tr h="21522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u="none" strike="noStrike" dirty="0" smtClean="0">
                          <a:effectLst/>
                        </a:rPr>
                        <a:t>Decyzja o rozpoczęciu podłączeń masowych - przekazanie informacji do JT, Adm.Woj., WPS</a:t>
                      </a:r>
                      <a:endParaRPr lang="pl-PL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20.03.2014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</a:tr>
              <a:tr h="21522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2</a:t>
                      </a:r>
                      <a:r>
                        <a:rPr lang="pl-PL" sz="2400" b="1" u="none" strike="noStrike" dirty="0" smtClean="0">
                          <a:effectLst/>
                        </a:rPr>
                        <a:t>.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Rozpoczęcie uruchomienia wdrożeń masowych dla obszaru PS/SR/FA 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 smtClean="0">
                          <a:effectLst/>
                        </a:rPr>
                        <a:t>31.03.2014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</a:tr>
              <a:tr h="58345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4</a:t>
                      </a:r>
                      <a:r>
                        <a:rPr lang="pl-PL" sz="2400" b="1" u="none" strike="noStrike" dirty="0" smtClean="0">
                          <a:effectLst/>
                        </a:rPr>
                        <a:t>.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Publikacja informacji o postępie prac </a:t>
                      </a:r>
                      <a:r>
                        <a:rPr lang="pl-PL" sz="2400" b="1" u="none" strike="noStrike" dirty="0" smtClean="0">
                          <a:effectLst/>
                        </a:rPr>
                        <a:t>podłączania </a:t>
                      </a:r>
                      <a:r>
                        <a:rPr lang="pl-PL" sz="2400" b="1" u="none" strike="noStrike" dirty="0">
                          <a:effectLst/>
                        </a:rPr>
                        <a:t>JT na portalu "</a:t>
                      </a:r>
                      <a:r>
                        <a:rPr lang="pl-PL" sz="2400" b="1" u="none" strike="noStrike" dirty="0" err="1" smtClean="0">
                          <a:effectLst/>
                        </a:rPr>
                        <a:t>emp@tia</a:t>
                      </a:r>
                      <a:r>
                        <a:rPr lang="pl-PL" sz="2400" b="1" u="none" strike="noStrike" dirty="0" smtClean="0">
                          <a:effectLst/>
                        </a:rPr>
                        <a:t>„ </a:t>
                      </a:r>
                      <a:r>
                        <a:rPr lang="pl-PL" sz="2400" b="1" u="none" strike="noStrike" baseline="0" dirty="0" smtClean="0">
                          <a:effectLst/>
                        </a:rPr>
                        <a:t> dla PS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 smtClean="0">
                          <a:effectLst/>
                        </a:rPr>
                        <a:t>07.04.2014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</a:tr>
              <a:tr h="86972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5</a:t>
                      </a:r>
                      <a:r>
                        <a:rPr lang="pl-PL" sz="2400" b="1" u="none" strike="noStrike" dirty="0" smtClean="0">
                          <a:effectLst/>
                        </a:rPr>
                        <a:t>.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Cykliczna realizacja zadań </a:t>
                      </a:r>
                      <a:r>
                        <a:rPr lang="pl-PL" sz="2400" b="1" u="none" strike="noStrike" dirty="0" smtClean="0">
                          <a:effectLst/>
                        </a:rPr>
                        <a:t>podłączania </a:t>
                      </a:r>
                      <a:r>
                        <a:rPr lang="pl-PL" sz="2400" b="1" u="none" strike="noStrike" dirty="0">
                          <a:effectLst/>
                        </a:rPr>
                        <a:t>zgodnie z przyjętym planem dla województwa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zgodnie z </a:t>
                      </a:r>
                      <a:r>
                        <a:rPr lang="pl-PL" sz="2400" b="1" u="none" strike="noStrike" dirty="0" smtClean="0">
                          <a:effectLst/>
                        </a:rPr>
                        <a:t>planem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</a:tr>
              <a:tr h="674821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smtClean="0">
                          <a:effectLst/>
                        </a:rPr>
                        <a:t>6.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smtClean="0">
                          <a:effectLst/>
                        </a:rPr>
                        <a:t>Zakończenie podłączenia JT w ramach obszaru PS/SR/FA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 smtClean="0">
                          <a:effectLst/>
                        </a:rPr>
                        <a:t>29.08.2014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08" marR="7608" marT="7608" marB="0"/>
                </a:tc>
              </a:tr>
            </a:tbl>
          </a:graphicData>
        </a:graphic>
      </p:graphicFrame>
      <p:sp>
        <p:nvSpPr>
          <p:cNvPr id="11295" name="Rectangle 2"/>
          <p:cNvSpPr txBox="1">
            <a:spLocks/>
          </p:cNvSpPr>
          <p:nvPr/>
        </p:nvSpPr>
        <p:spPr bwMode="auto">
          <a:xfrm>
            <a:off x="2268538" y="11588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Kamienie milowe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ymbol zastępczy zawartości 1"/>
          <p:cNvSpPr>
            <a:spLocks noGrp="1"/>
          </p:cNvSpPr>
          <p:nvPr>
            <p:ph sz="quarter" idx="10"/>
          </p:nvPr>
        </p:nvSpPr>
        <p:spPr>
          <a:xfrm>
            <a:off x="250825" y="1565275"/>
            <a:ext cx="8713788" cy="2432050"/>
          </a:xfrm>
        </p:spPr>
        <p:txBody>
          <a:bodyPr/>
          <a:lstStyle/>
          <a:p>
            <a:pPr marL="0" indent="0" algn="ctr"/>
            <a:r>
              <a:rPr lang="pl-PL" b="1" u="sng" smtClean="0">
                <a:latin typeface="Arial" charset="0"/>
                <a:cs typeface="Arial" charset="0"/>
              </a:rPr>
              <a:t>Stan podłączenia – 4348 SD w 1704 JT</a:t>
            </a:r>
          </a:p>
          <a:p>
            <a:pPr marL="0" indent="0" algn="ctr"/>
            <a:endParaRPr lang="pl-PL" b="1" smtClean="0">
              <a:latin typeface="Arial" charset="0"/>
              <a:cs typeface="Arial" charset="0"/>
            </a:endParaRPr>
          </a:p>
          <a:p>
            <a:pPr marL="0" indent="0" algn="ctr"/>
            <a:r>
              <a:rPr lang="pl-PL" b="1" smtClean="0">
                <a:latin typeface="Arial" charset="0"/>
                <a:cs typeface="Arial" charset="0"/>
              </a:rPr>
              <a:t>w obszarze Pomocy Społecznej</a:t>
            </a:r>
          </a:p>
          <a:p>
            <a:pPr marL="0" indent="0" algn="ctr"/>
            <a:r>
              <a:rPr lang="pl-PL" b="1" smtClean="0">
                <a:latin typeface="Arial" charset="0"/>
                <a:cs typeface="Arial" charset="0"/>
              </a:rPr>
              <a:t>1755 SD</a:t>
            </a:r>
          </a:p>
          <a:p>
            <a:pPr marL="0" indent="0" algn="ctr"/>
            <a:r>
              <a:rPr lang="pl-PL" b="1" smtClean="0">
                <a:latin typeface="Arial" charset="0"/>
                <a:cs typeface="Arial" charset="0"/>
              </a:rPr>
              <a:t>	</a:t>
            </a:r>
          </a:p>
          <a:p>
            <a:pPr marL="0" indent="0" algn="ctr"/>
            <a:r>
              <a:rPr lang="pl-PL" b="1" u="sng" smtClean="0">
                <a:latin typeface="Arial" charset="0"/>
                <a:cs typeface="Arial" charset="0"/>
              </a:rPr>
              <a:t>woj. małopolskie – w 21 JT 41 SD*</a:t>
            </a:r>
            <a:endParaRPr lang="pl-PL" smtClean="0">
              <a:latin typeface="Arial" charset="0"/>
              <a:cs typeface="Arial" charset="0"/>
            </a:endParaRPr>
          </a:p>
          <a:p>
            <a:pPr marL="0" indent="0"/>
            <a:r>
              <a:rPr lang="pl-PL" smtClean="0">
                <a:latin typeface="Arial" charset="0"/>
                <a:cs typeface="Arial" charset="0"/>
              </a:rPr>
              <a:t>	</a:t>
            </a:r>
          </a:p>
          <a:p>
            <a:pPr marL="0" indent="0"/>
            <a:endParaRPr lang="pl-PL" smtClean="0">
              <a:latin typeface="Arial" charset="0"/>
              <a:cs typeface="Arial" charset="0"/>
            </a:endParaRPr>
          </a:p>
        </p:txBody>
      </p:sp>
      <p:sp>
        <p:nvSpPr>
          <p:cNvPr id="12290" name="Rectangle 2"/>
          <p:cNvSpPr txBox="1">
            <a:spLocks/>
          </p:cNvSpPr>
          <p:nvPr/>
        </p:nvSpPr>
        <p:spPr bwMode="auto">
          <a:xfrm>
            <a:off x="1908175" y="333375"/>
            <a:ext cx="6624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 Proces podłączania w liczbach</a:t>
            </a:r>
          </a:p>
        </p:txBody>
      </p:sp>
      <p:sp>
        <p:nvSpPr>
          <p:cNvPr id="12291" name="pole tekstowe 3"/>
          <p:cNvSpPr txBox="1">
            <a:spLocks noChangeArrowheads="1"/>
          </p:cNvSpPr>
          <p:nvPr/>
        </p:nvSpPr>
        <p:spPr bwMode="auto">
          <a:xfrm>
            <a:off x="107950" y="6083300"/>
            <a:ext cx="235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* Stan na 07.09.2014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 txBox="1">
            <a:spLocks/>
          </p:cNvSpPr>
          <p:nvPr/>
        </p:nvSpPr>
        <p:spPr bwMode="auto">
          <a:xfrm>
            <a:off x="2339975" y="115888"/>
            <a:ext cx="6624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 Proces podłączania w liczbach</a:t>
            </a:r>
          </a:p>
        </p:txBody>
      </p:sp>
      <p:sp>
        <p:nvSpPr>
          <p:cNvPr id="13314" name="pole tekstowe 4"/>
          <p:cNvSpPr txBox="1">
            <a:spLocks noChangeArrowheads="1"/>
          </p:cNvSpPr>
          <p:nvPr/>
        </p:nvSpPr>
        <p:spPr bwMode="auto">
          <a:xfrm>
            <a:off x="107950" y="6516688"/>
            <a:ext cx="235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* Stan na 07.09.2014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11188" y="1263650"/>
          <a:ext cx="8208962" cy="4784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728"/>
                <a:gridCol w="2079648"/>
                <a:gridCol w="2595627"/>
                <a:gridCol w="2228910"/>
              </a:tblGrid>
              <a:tr h="508539"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 u="none" strike="noStrike" dirty="0">
                          <a:effectLst/>
                        </a:rPr>
                        <a:t>Lp.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 u="none" strike="noStrike">
                          <a:effectLst/>
                        </a:rPr>
                        <a:t>Nazwa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 u="none" strike="noStrike">
                          <a:effectLst/>
                        </a:rPr>
                        <a:t>Liczba podłączonych systemów dziedzinowych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 u="none" strike="noStrike" dirty="0" smtClean="0">
                          <a:effectLst/>
                        </a:rPr>
                        <a:t>Zaawansowanie</a:t>
                      </a:r>
                    </a:p>
                    <a:p>
                      <a:pPr algn="l" fontAlgn="t"/>
                      <a:r>
                        <a:rPr lang="pl-PL" sz="1600" b="1" u="none" strike="noStrike" dirty="0" smtClean="0">
                          <a:effectLst/>
                        </a:rPr>
                        <a:t>procesu </a:t>
                      </a:r>
                      <a:r>
                        <a:rPr lang="pl-PL" sz="1600" b="1" u="none" strike="noStrike" dirty="0">
                          <a:effectLst/>
                        </a:rPr>
                        <a:t>[%]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Dolnośląskie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8%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2.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Kujawsko-pomorskie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427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94%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3.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Lubelskie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501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76%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4.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Lubuskie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198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76%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5.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Łódzkie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527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95%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6.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Małopolskie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7%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7.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Mazowieckie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331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32%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8.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Opolskie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234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100%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9.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Podkarpackie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450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90%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10.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Podlaskie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269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73%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11.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Pomorskie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66%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Śląskie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102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20%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13.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Świętokrzyskie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295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92%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Warmińsko-mazurskie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204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56%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15.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Wielkopolskie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371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52%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16.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Zachodniopomorskie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103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29%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RAZEM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4348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 dirty="0">
                          <a:effectLst/>
                        </a:rPr>
                        <a:t>56%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/>
          </p:cNvSpPr>
          <p:nvPr/>
        </p:nvSpPr>
        <p:spPr bwMode="auto">
          <a:xfrm>
            <a:off x="1908175" y="349250"/>
            <a:ext cx="6624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latin typeface="Calibri" pitchFamily="34" charset="0"/>
              </a:rPr>
              <a:t>   Lista podłączonych JT</a:t>
            </a:r>
          </a:p>
        </p:txBody>
      </p:sp>
      <p:sp>
        <p:nvSpPr>
          <p:cNvPr id="14338" name="pole tekstowe 1"/>
          <p:cNvSpPr txBox="1">
            <a:spLocks noChangeArrowheads="1"/>
          </p:cNvSpPr>
          <p:nvPr/>
        </p:nvSpPr>
        <p:spPr bwMode="auto">
          <a:xfrm>
            <a:off x="5435600" y="5949950"/>
            <a:ext cx="2843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200"/>
              <a:t>I – INFO-R, S-SYGNITY, T-TOP-TEAM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750" y="1747838"/>
          <a:ext cx="4319588" cy="3786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591"/>
                <a:gridCol w="295521"/>
                <a:gridCol w="3312368"/>
              </a:tblGrid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 dirty="0">
                          <a:effectLst/>
                        </a:rPr>
                        <a:t>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PMOPS Kraków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291465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Dąbrowa Tarnowska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MOPS Gorlice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Gorlice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291465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Kocmyrzów-Luborzyca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Krzeszowice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Dobczyce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Stary Sącz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291465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GOPS Krościenko nad Dunajcem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356572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Klucze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Polanka Wielka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219700" y="1773238"/>
          <a:ext cx="3313113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320"/>
                <a:gridCol w="173760"/>
                <a:gridCol w="2592288"/>
              </a:tblGrid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 dirty="0">
                          <a:effectLst/>
                        </a:rPr>
                        <a:t>12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Proszowice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GOPS Budzów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Tuchów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15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Andrychów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Stryszów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PCPR wadowicki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18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Gdów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19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Wieliczka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20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MGOPS Kęty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l-PL" sz="2000" u="none" strike="noStrike">
                          <a:effectLst/>
                        </a:rPr>
                        <a:t>21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GOPS Zabierzów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-03-08 KS CSIZS I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2013-03-08 KS CSIZS II</Template>
  <TotalTime>11012</TotalTime>
  <Words>1226</Words>
  <Application>Microsoft Office PowerPoint</Application>
  <PresentationFormat>Pokaz na ekranie (4:3)</PresentationFormat>
  <Paragraphs>377</Paragraphs>
  <Slides>33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Calibri</vt:lpstr>
      <vt:lpstr>SansSerif</vt:lpstr>
      <vt:lpstr>2013-03-08 KS CSIZS II</vt:lpstr>
      <vt:lpstr>2013-03-08 KS CSIZS II</vt:lpstr>
      <vt:lpstr>2013-03-08 KS CSIZS II</vt:lpstr>
      <vt:lpstr>2013-03-08 KS CSIZS II</vt:lpstr>
      <vt:lpstr>Document</vt:lpstr>
      <vt:lpstr>Podłączanie Systemów Dziedzinowych Jednostek Terenowych  do Centralnego Systemu Zabezpieczenia Społecznego  KRAKÓW  Paweł Skowroński Asseco Poland S.A.  08 wrzesień 2014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Company>Asseco Poland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Komitet Sterujący CSIZS II  08 marzec 2013</dc:title>
  <dc:creator>Pawel.Skowronski</dc:creator>
  <cp:lastModifiedBy>jstan</cp:lastModifiedBy>
  <cp:revision>308</cp:revision>
  <dcterms:created xsi:type="dcterms:W3CDTF">2013-03-06T20:23:07Z</dcterms:created>
  <dcterms:modified xsi:type="dcterms:W3CDTF">2014-09-09T05:29:52Z</dcterms:modified>
</cp:coreProperties>
</file>